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4" r:id="rId3"/>
    <p:sldId id="275" r:id="rId4"/>
    <p:sldId id="279" r:id="rId5"/>
    <p:sldId id="273" r:id="rId6"/>
    <p:sldId id="281" r:id="rId7"/>
    <p:sldId id="282" r:id="rId8"/>
    <p:sldId id="283" r:id="rId9"/>
    <p:sldId id="276" r:id="rId10"/>
    <p:sldId id="284" r:id="rId11"/>
    <p:sldId id="280" r:id="rId12"/>
    <p:sldId id="285" r:id="rId13"/>
    <p:sldId id="267" r:id="rId14"/>
    <p:sldId id="258" r:id="rId15"/>
    <p:sldId id="259" r:id="rId16"/>
    <p:sldId id="260" r:id="rId17"/>
    <p:sldId id="268" r:id="rId18"/>
    <p:sldId id="270" r:id="rId19"/>
    <p:sldId id="269" r:id="rId20"/>
    <p:sldId id="266" r:id="rId21"/>
    <p:sldId id="271" r:id="rId22"/>
    <p:sldId id="272" r:id="rId23"/>
    <p:sldId id="261" r:id="rId24"/>
    <p:sldId id="265" r:id="rId25"/>
    <p:sldId id="262" r:id="rId26"/>
    <p:sldId id="2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37"/>
  </p:normalViewPr>
  <p:slideViewPr>
    <p:cSldViewPr snapToGrid="0" snapToObjects="1">
      <p:cViewPr>
        <p:scale>
          <a:sx n="100" d="100"/>
          <a:sy n="100" d="100"/>
        </p:scale>
        <p:origin x="46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0224-E994-A04C-B91F-DC483E5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0FC56-56D8-4043-B9E7-1BDC93341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6DAB-AC9D-4947-AA7F-D7DEBDE1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0C3D5-B884-C243-9F08-3C86E3CD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1A87-6640-FC40-AFFE-B494EC7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5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5747-0BD6-874F-B332-DE2C342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F09C4-A1A4-394B-8FFD-83C473963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D86CD-552D-9646-8223-797D457F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70651-5535-1141-83BA-6B6F56F4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12A5-7195-1047-B821-804531B1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44E43-A52A-D64D-80D3-94C679FA3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CEA7B-BBAF-DB46-8582-57951F1A1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01B4-A523-3244-B844-641AC315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2E81-EA55-BC4F-B30A-7026610F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5D87-5A11-704A-9CFB-56970A1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5900-171F-5A42-9519-B7C4D973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0760-D6EE-0A4C-A1DF-C35351C8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661A-87EC-1944-9FDC-9E51D187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CCA9-0FCB-2043-BC18-2BA1DE4B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E07DA-1A06-5249-BE55-2E16FC3E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9747-056A-7A42-BA57-EFCDCDC2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232C-AF21-D940-8C80-1CC00C0A6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D861A-6B6A-CA4D-873A-F3E2B5BE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C297-07A8-5346-A739-33CCD88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41E13-2670-F341-A74F-86AA5BFA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4470-051B-CA44-ACE8-E10455EB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EF01-C9C6-AE44-A92E-90C82968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3F044-9A06-4349-BF19-A6500689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30B30-9413-8F43-B1D6-2F40EBC4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93D4D-1C4A-8A4F-A1B2-978AE4CB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540F-72CE-354E-B081-057A3B01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4747-A64A-B94C-A076-5A1133F1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81DA-EFD2-0340-A75B-C79DEF00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3E0B0-52B8-FC40-9489-DDFC1058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DAF61-E5E8-1144-A9FE-DD12D50B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CBC6E-BA53-D045-8963-3E69705E8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BD7CE-E1F3-6E43-B9C1-0CB474FF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7920C-1661-4E4A-A519-3848DCBD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D0937-153A-4A45-8CB3-EF087349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A00-BFA9-6248-B308-DB9A2869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EA1B4-4FEA-A54D-8B02-1CF4E48C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C94BC-B1F8-8E46-8FEC-1C803666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314B9-57CE-5A42-86C0-F0B34D9A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5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A32D6-BAFA-1947-BFBF-60DF6DFA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F8F59-2B06-2049-B5E8-3C45244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5043-37B2-A244-B2A0-3F17D057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9912-C189-1C4F-8312-EE6E2495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1623-8309-A349-8C89-A76043E1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B3B92-B724-3B44-BC65-6BF8D2565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90432-3A85-9B4D-A167-937D6764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B1DA-C64D-5141-8AAA-15046EE4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B5A0-02F2-4842-9F1A-021B8E1C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A8-3676-C44F-B73D-6763843B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A8EBB-3144-EA4A-A041-CF8213397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53B1-E478-D542-BAD9-A74CF949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51CF-667A-FF4C-B86A-876AA84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0A734-29B8-BD42-93B8-46550697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F3318-96B9-0A40-ACF5-B25DE951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931F-5B48-5C4D-A1A6-042B6E5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BB48-528E-E54E-A7C8-0F96B7ACB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6138-DDFF-A549-8F74-BD6213858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F597-E361-764D-B01D-FABE84238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6A488-7A3E-F740-AE90-C9C8DDB01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MS_Titanic#cite_note-FOOTNOTEGill2010233-31" TargetMode="External"/><Relationship Id="rId2" Type="http://schemas.openxmlformats.org/officeDocument/2006/relationships/hyperlink" Target="https://en.wikipedia.org/wiki/RMS_Titanic#cite_note-FOOTNOTEHutchingsde_Kerbrech201148-29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35604-E59C-B047-AD86-B1F18A811C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261211-0B99-724D-819C-82531740B8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804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Training, Prediction and Evaluation</a:t>
            </a:r>
            <a:br>
              <a:rPr lang="en-US" dirty="0"/>
            </a:br>
            <a:r>
              <a:rPr lang="en-US" dirty="0"/>
              <a:t>-Naïve Bayes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/>
          <a:lstStyle/>
          <a:p>
            <a:r>
              <a:rPr lang="en-US" dirty="0"/>
              <a:t>Prediction and Evaluation</a:t>
            </a:r>
          </a:p>
          <a:p>
            <a:pPr lvl="1"/>
            <a:r>
              <a:rPr lang="en-US" dirty="0"/>
              <a:t>100%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CDFFB7-AF80-9C42-9305-03B19670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43140"/>
              </p:ext>
            </p:extLst>
          </p:nvPr>
        </p:nvGraphicFramePr>
        <p:xfrm>
          <a:off x="1181100" y="2992966"/>
          <a:ext cx="9525000" cy="29252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250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41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Training, Prediction and Evaluation</a:t>
            </a:r>
            <a:br>
              <a:rPr lang="en-US" dirty="0"/>
            </a:br>
            <a:r>
              <a:rPr lang="en-US" dirty="0"/>
              <a:t>-Neural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All 10 features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Training 2/3 and Test 1/3, roughly</a:t>
            </a:r>
          </a:p>
          <a:p>
            <a:pPr lvl="2"/>
            <a:r>
              <a:rPr lang="en-US" dirty="0" err="1"/>
              <a:t>Train_Train</a:t>
            </a:r>
            <a:r>
              <a:rPr lang="en-US" dirty="0"/>
              <a:t> &lt;- </a:t>
            </a:r>
            <a:r>
              <a:rPr lang="en-US" dirty="0" err="1"/>
              <a:t>Train_Data</a:t>
            </a:r>
            <a:r>
              <a:rPr lang="en-US" dirty="0"/>
              <a:t>[1:599,]</a:t>
            </a:r>
          </a:p>
          <a:p>
            <a:pPr lvl="2"/>
            <a:r>
              <a:rPr lang="en-US" dirty="0" err="1"/>
              <a:t>Train_Test</a:t>
            </a:r>
            <a:r>
              <a:rPr lang="en-US" dirty="0"/>
              <a:t> &lt;- </a:t>
            </a:r>
            <a:r>
              <a:rPr lang="en-US" dirty="0" err="1"/>
              <a:t>Train_Data</a:t>
            </a:r>
            <a:r>
              <a:rPr lang="en-US" dirty="0"/>
              <a:t>[600:891,]</a:t>
            </a:r>
          </a:p>
          <a:p>
            <a:pPr lvl="1"/>
            <a:r>
              <a:rPr lang="en-US" dirty="0"/>
              <a:t>NN Model</a:t>
            </a:r>
          </a:p>
          <a:p>
            <a:pPr lvl="2"/>
            <a:r>
              <a:rPr lang="en-US" dirty="0"/>
              <a:t>Default: survival_NNet1 &lt;- </a:t>
            </a:r>
            <a:r>
              <a:rPr lang="en-US" dirty="0" err="1"/>
              <a:t>neuralnet</a:t>
            </a:r>
            <a:r>
              <a:rPr lang="en-US" dirty="0"/>
              <a:t>(Survived ~ ., data = </a:t>
            </a:r>
            <a:r>
              <a:rPr lang="en-US" dirty="0" err="1"/>
              <a:t>Train_Train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Improved: survival_NNet1 &lt;- </a:t>
            </a:r>
            <a:r>
              <a:rPr lang="en-US" dirty="0" err="1"/>
              <a:t>neuralnet</a:t>
            </a:r>
            <a:r>
              <a:rPr lang="en-US" dirty="0"/>
              <a:t>(Survived ~ ., data = </a:t>
            </a:r>
            <a:r>
              <a:rPr lang="en-US" dirty="0" err="1"/>
              <a:t>Train_Train</a:t>
            </a:r>
            <a:r>
              <a:rPr lang="en-US" dirty="0"/>
              <a:t>, hidden=5, 					            </a:t>
            </a:r>
            <a:r>
              <a:rPr lang="en-US" dirty="0" err="1"/>
              <a:t>stepmax</a:t>
            </a:r>
            <a:r>
              <a:rPr lang="en-US" dirty="0"/>
              <a:t>=1e6)</a:t>
            </a:r>
          </a:p>
        </p:txBody>
      </p:sp>
    </p:spTree>
    <p:extLst>
      <p:ext uri="{BB962C8B-B14F-4D97-AF65-F5344CB8AC3E}">
        <p14:creationId xmlns:p14="http://schemas.microsoft.com/office/powerpoint/2010/main" val="35590854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Training, Prediction and Evaluation</a:t>
            </a:r>
            <a:br>
              <a:rPr lang="en-US" dirty="0"/>
            </a:br>
            <a:r>
              <a:rPr lang="en-US" dirty="0"/>
              <a:t>-Neural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Prediction and Evaluation</a:t>
            </a:r>
          </a:p>
          <a:p>
            <a:pPr lvl="1"/>
            <a:r>
              <a:rPr lang="en-US" dirty="0"/>
              <a:t>83.22%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6472E-E469-3147-9CA8-0084F36C2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777431"/>
              </p:ext>
            </p:extLst>
          </p:nvPr>
        </p:nvGraphicFramePr>
        <p:xfrm>
          <a:off x="1181100" y="2992966"/>
          <a:ext cx="9525000" cy="2925235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381250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2381250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Actual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Row Total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5850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Column 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5175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B8CAD-6DCB-1441-88A5-07F515CE5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 &amp; Data Description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5770270-B566-E04A-9891-EB8ADF4C37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498278"/>
              </p:ext>
            </p:extLst>
          </p:nvPr>
        </p:nvGraphicFramePr>
        <p:xfrm>
          <a:off x="880533" y="1571223"/>
          <a:ext cx="9550398" cy="4660071"/>
        </p:xfrm>
        <a:graphic>
          <a:graphicData uri="http://schemas.openxmlformats.org/drawingml/2006/table">
            <a:tbl>
              <a:tblPr/>
              <a:tblGrid>
                <a:gridCol w="3183466">
                  <a:extLst>
                    <a:ext uri="{9D8B030D-6E8A-4147-A177-3AD203B41FA5}">
                      <a16:colId xmlns:a16="http://schemas.microsoft.com/office/drawing/2014/main" val="905327826"/>
                    </a:ext>
                  </a:extLst>
                </a:gridCol>
                <a:gridCol w="3183466">
                  <a:extLst>
                    <a:ext uri="{9D8B030D-6E8A-4147-A177-3AD203B41FA5}">
                      <a16:colId xmlns:a16="http://schemas.microsoft.com/office/drawing/2014/main" val="3719260686"/>
                    </a:ext>
                  </a:extLst>
                </a:gridCol>
                <a:gridCol w="3183466">
                  <a:extLst>
                    <a:ext uri="{9D8B030D-6E8A-4147-A177-3AD203B41FA5}">
                      <a16:colId xmlns:a16="http://schemas.microsoft.com/office/drawing/2014/main" val="3546269958"/>
                    </a:ext>
                  </a:extLst>
                </a:gridCol>
              </a:tblGrid>
              <a:tr h="342577">
                <a:tc>
                  <a:txBody>
                    <a:bodyPr/>
                    <a:lstStyle/>
                    <a:p>
                      <a:pPr algn="l" fontAlgn="base"/>
                      <a:r>
                        <a:rPr lang="en-SG" sz="1400" b="0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171763" marR="171763" marT="64411" marB="50098" anchor="ctr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SG" sz="1400" b="0">
                          <a:effectLst/>
                          <a:latin typeface="inherit"/>
                        </a:rPr>
                        <a:t>Definition</a:t>
                      </a:r>
                    </a:p>
                  </a:txBody>
                  <a:tcPr marL="171763" marR="171763" marT="64411" marB="50098" anchor="ctr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SG" sz="1400" b="0">
                          <a:effectLst/>
                          <a:latin typeface="inherit"/>
                        </a:rPr>
                        <a:t>Key</a:t>
                      </a:r>
                    </a:p>
                  </a:txBody>
                  <a:tcPr marL="171763" marR="171763" marT="64411" marB="50098" anchor="ctr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FB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798399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0 = No, 1 = Yes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001854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 dirty="0" err="1">
                          <a:effectLst/>
                          <a:latin typeface="inherit"/>
                        </a:rPr>
                        <a:t>pclass</a:t>
                      </a:r>
                      <a:endParaRPr lang="en-SG" sz="1400" b="0" dirty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Ticket class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1 = 1st, 2 = 2nd, 3 = 3rd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6892565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5546419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Age in years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169637"/>
                  </a:ext>
                </a:extLst>
              </a:tr>
              <a:tr h="565508">
                <a:tc>
                  <a:txBody>
                    <a:bodyPr/>
                    <a:lstStyle/>
                    <a:p>
                      <a:pPr fontAlgn="t"/>
                      <a:r>
                        <a:rPr lang="en-SG" sz="1400" b="0" dirty="0" err="1">
                          <a:effectLst/>
                          <a:latin typeface="inherit"/>
                        </a:rPr>
                        <a:t>sibsp</a:t>
                      </a:r>
                      <a:endParaRPr lang="en-SG" sz="1400" b="0" dirty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# of siblings / spouses aboard the Titanic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8670518"/>
                  </a:ext>
                </a:extLst>
              </a:tr>
              <a:tr h="565508">
                <a:tc>
                  <a:txBody>
                    <a:bodyPr/>
                    <a:lstStyle/>
                    <a:p>
                      <a:pPr fontAlgn="t"/>
                      <a:r>
                        <a:rPr lang="en-SG" sz="1400" b="0" dirty="0"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# of parents / children aboard the Titanic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4715787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Ticket number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4180128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Passenger fare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324825"/>
                  </a:ext>
                </a:extLst>
              </a:tr>
              <a:tr h="342577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Cabin number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endParaRPr lang="en-SG" sz="1400" b="0">
                        <a:effectLst/>
                        <a:latin typeface="inherit"/>
                      </a:endParaRP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288712"/>
                  </a:ext>
                </a:extLst>
              </a:tr>
              <a:tr h="788439"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>
                          <a:effectLst/>
                          <a:latin typeface="inherit"/>
                        </a:rPr>
                        <a:t>Port of Embarkation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SG" sz="1400" b="0" dirty="0">
                          <a:effectLst/>
                          <a:latin typeface="inherit"/>
                        </a:rPr>
                        <a:t>C = Cherbourg, Q = Queenstown, S = Southampton</a:t>
                      </a:r>
                    </a:p>
                  </a:txBody>
                  <a:tcPr marL="171763" marR="171763" marT="64411" marB="50098">
                    <a:lnL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EDF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85126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2881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B00821C-F52E-1646-995F-18E09F07B6EA}"/>
              </a:ext>
            </a:extLst>
          </p:cNvPr>
          <p:cNvSpPr/>
          <p:nvPr/>
        </p:nvSpPr>
        <p:spPr>
          <a:xfrm>
            <a:off x="643943" y="1852797"/>
            <a:ext cx="1119174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PassengerId</a:t>
            </a:r>
            <a:r>
              <a:rPr lang="en-US" dirty="0"/>
              <a:t>      Survived         </a:t>
            </a:r>
            <a:r>
              <a:rPr lang="en-US" dirty="0" err="1"/>
              <a:t>Pclass</a:t>
            </a:r>
            <a:r>
              <a:rPr lang="en-US" dirty="0"/>
              <a:t>           Name            Sex             Age            </a:t>
            </a:r>
            <a:r>
              <a:rPr lang="en-US" dirty="0" err="1"/>
              <a:t>SibSp</a:t>
            </a:r>
            <a:r>
              <a:rPr lang="en-US" dirty="0"/>
              <a:t>        </a:t>
            </a:r>
          </a:p>
          <a:p>
            <a:r>
              <a:rPr lang="en-US" dirty="0"/>
              <a:t> Mode :logical   Mode :logical   Mode :logical   Mode :logical   Mode :logical   Mode :logical   Mode :logical  </a:t>
            </a:r>
          </a:p>
          <a:p>
            <a:r>
              <a:rPr lang="en-US" dirty="0"/>
              <a:t> FALSE:891       FALSE:891       FALSE:891       FALSE:891       FALSE:891       FALSE:714       FALSE:891      </a:t>
            </a:r>
          </a:p>
          <a:p>
            <a:r>
              <a:rPr lang="en-US" dirty="0"/>
              <a:t>                                                                                 TRUE :177                      </a:t>
            </a:r>
          </a:p>
          <a:p>
            <a:r>
              <a:rPr lang="en-US" dirty="0"/>
              <a:t>   Parch           Ticket           Fare           Cabin          Embarked      </a:t>
            </a:r>
          </a:p>
          <a:p>
            <a:r>
              <a:rPr lang="en-US" dirty="0"/>
              <a:t> Mode :logical   Mode :logical   Mode :logical   Mode :logical   Mode :logical  </a:t>
            </a:r>
          </a:p>
          <a:p>
            <a:r>
              <a:rPr lang="en-US" dirty="0"/>
              <a:t> FALSE:891       FALSE:891       FALSE:891       FALSE:204       FALSE:889      </a:t>
            </a:r>
          </a:p>
          <a:p>
            <a:r>
              <a:rPr lang="en-US" dirty="0"/>
              <a:t>                                                 TRUE :687       TRUE :2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2B2EFAD-03F0-2E4E-BE95-D6F238CC0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 Statement &amp; 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527419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5104CD7-1333-6F48-BCD3-F0EF9F3E1701}"/>
              </a:ext>
            </a:extLst>
          </p:cNvPr>
          <p:cNvSpPr/>
          <p:nvPr/>
        </p:nvSpPr>
        <p:spPr>
          <a:xfrm>
            <a:off x="1068946" y="1690688"/>
            <a:ext cx="980082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&gt; str(Train)</a:t>
            </a:r>
          </a:p>
          <a:p>
            <a:r>
              <a:rPr lang="en-US" dirty="0"/>
              <a:t>'</a:t>
            </a:r>
            <a:r>
              <a:rPr lang="en-US" dirty="0" err="1"/>
              <a:t>data.frame</a:t>
            </a:r>
            <a:r>
              <a:rPr lang="en-US" dirty="0"/>
              <a:t>':	891 obs. of  12 variables:</a:t>
            </a:r>
          </a:p>
          <a:p>
            <a:r>
              <a:rPr lang="en-US" dirty="0"/>
              <a:t> $ </a:t>
            </a:r>
            <a:r>
              <a:rPr lang="en-US" dirty="0" err="1"/>
              <a:t>PassengerId</a:t>
            </a:r>
            <a:r>
              <a:rPr lang="en-US" dirty="0"/>
              <a:t>: int  1 2 3 4 5 6 7 8 9 10 ...</a:t>
            </a:r>
          </a:p>
          <a:p>
            <a:r>
              <a:rPr lang="en-US" dirty="0"/>
              <a:t> $ Survived   : int  0 1 1 1 0 0 0 0 1 1 ...</a:t>
            </a:r>
          </a:p>
          <a:p>
            <a:r>
              <a:rPr lang="en-US" dirty="0"/>
              <a:t> $ </a:t>
            </a:r>
            <a:r>
              <a:rPr lang="en-US" dirty="0" err="1"/>
              <a:t>Pclass</a:t>
            </a:r>
            <a:r>
              <a:rPr lang="en-US" dirty="0"/>
              <a:t>     : int  3 1 3 1 3 3 1 3 3 2 ...</a:t>
            </a:r>
          </a:p>
          <a:p>
            <a:r>
              <a:rPr lang="en-US" dirty="0"/>
              <a:t> $ Name       : </a:t>
            </a:r>
            <a:r>
              <a:rPr lang="en-US" dirty="0" err="1"/>
              <a:t>chr</a:t>
            </a:r>
            <a:r>
              <a:rPr lang="en-US" dirty="0"/>
              <a:t>  "</a:t>
            </a:r>
            <a:r>
              <a:rPr lang="en-US" dirty="0" err="1"/>
              <a:t>Braund</a:t>
            </a:r>
            <a:r>
              <a:rPr lang="en-US" dirty="0"/>
              <a:t>, Mr. Owen Harris" "</a:t>
            </a:r>
            <a:r>
              <a:rPr lang="en-US" dirty="0" err="1"/>
              <a:t>Cumings</a:t>
            </a:r>
            <a:r>
              <a:rPr lang="en-US" dirty="0"/>
              <a:t>, Mrs. John Bradley (Florence Briggs Thayer)" "Heikkinen, Miss. </a:t>
            </a:r>
            <a:r>
              <a:rPr lang="en-US" dirty="0" err="1"/>
              <a:t>Laina</a:t>
            </a:r>
            <a:r>
              <a:rPr lang="en-US" dirty="0"/>
              <a:t>" "</a:t>
            </a:r>
            <a:r>
              <a:rPr lang="en-US" dirty="0" err="1"/>
              <a:t>Futrelle</a:t>
            </a:r>
            <a:r>
              <a:rPr lang="en-US" dirty="0"/>
              <a:t>, Mrs. Jacques Heath (Lily May Peel)" ...</a:t>
            </a:r>
          </a:p>
          <a:p>
            <a:r>
              <a:rPr lang="en-US" dirty="0"/>
              <a:t> $ Sex        : </a:t>
            </a:r>
            <a:r>
              <a:rPr lang="en-US" dirty="0" err="1"/>
              <a:t>chr</a:t>
            </a:r>
            <a:r>
              <a:rPr lang="en-US" dirty="0"/>
              <a:t>  "male" "female" "female" "female" ...</a:t>
            </a:r>
          </a:p>
          <a:p>
            <a:r>
              <a:rPr lang="en-US" dirty="0"/>
              <a:t> $ Age        : num  22 38 26 35 35 NA 54 2 27 14 ...</a:t>
            </a:r>
          </a:p>
          <a:p>
            <a:r>
              <a:rPr lang="en-US" dirty="0"/>
              <a:t> $ </a:t>
            </a:r>
            <a:r>
              <a:rPr lang="en-US" dirty="0" err="1"/>
              <a:t>SibSp</a:t>
            </a:r>
            <a:r>
              <a:rPr lang="en-US" dirty="0"/>
              <a:t>      : int  1 1 0 1 0 0 0 3 0 1 ...</a:t>
            </a:r>
          </a:p>
          <a:p>
            <a:r>
              <a:rPr lang="en-US" dirty="0"/>
              <a:t> $ Parch      : int  0 0 0 0 0 0 0 1 2 0 ...</a:t>
            </a:r>
          </a:p>
          <a:p>
            <a:r>
              <a:rPr lang="en-US" dirty="0"/>
              <a:t> $ Ticket     : </a:t>
            </a:r>
            <a:r>
              <a:rPr lang="en-US" dirty="0" err="1"/>
              <a:t>chr</a:t>
            </a:r>
            <a:r>
              <a:rPr lang="en-US" dirty="0"/>
              <a:t>  "A/5 21171" "PC 17599" "STON/O2. 3101282" "113803" ...</a:t>
            </a:r>
          </a:p>
          <a:p>
            <a:r>
              <a:rPr lang="en-US" dirty="0"/>
              <a:t> $ Fare       : num  7.25 71.28 7.92 53.1 8.05 ...</a:t>
            </a:r>
          </a:p>
          <a:p>
            <a:r>
              <a:rPr lang="en-US" dirty="0"/>
              <a:t> $ Cabin      : </a:t>
            </a:r>
            <a:r>
              <a:rPr lang="en-US" dirty="0" err="1"/>
              <a:t>chr</a:t>
            </a:r>
            <a:r>
              <a:rPr lang="en-US" dirty="0"/>
              <a:t>  NA "C85" NA "C123" ...</a:t>
            </a:r>
          </a:p>
          <a:p>
            <a:r>
              <a:rPr lang="en-US" dirty="0"/>
              <a:t> $ Embarked   : </a:t>
            </a:r>
            <a:r>
              <a:rPr lang="en-US" dirty="0" err="1"/>
              <a:t>chr</a:t>
            </a:r>
            <a:r>
              <a:rPr lang="en-US" dirty="0"/>
              <a:t>  "S" "C" "S" "S" ...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684D7D-53C2-5141-B835-52A50CB0C9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 Statement &amp; Data Description</a:t>
            </a:r>
          </a:p>
        </p:txBody>
      </p:sp>
    </p:spTree>
    <p:extLst>
      <p:ext uri="{BB962C8B-B14F-4D97-AF65-F5344CB8AC3E}">
        <p14:creationId xmlns:p14="http://schemas.microsoft.com/office/powerpoint/2010/main" val="304332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7B141-6DEB-CC4F-9B39-3FD2E9101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 handling: Cabin &amp; Age &amp; Fare &amp; Embarkation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DD613-49AA-384D-BA13-F05D828A9A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Cabin </a:t>
            </a:r>
            <a:r>
              <a:rPr lang="en-US" dirty="0">
                <a:solidFill>
                  <a:srgbClr val="FF0000"/>
                </a:solidFill>
              </a:rPr>
              <a:t>missing in both Train &amp; Test</a:t>
            </a:r>
          </a:p>
          <a:p>
            <a:pPr lvl="1"/>
            <a:r>
              <a:rPr lang="en-US" dirty="0"/>
              <a:t>Strip the numbers and keep the Leading Letter</a:t>
            </a:r>
          </a:p>
          <a:p>
            <a:pPr lvl="1"/>
            <a:r>
              <a:rPr lang="en-US" dirty="0"/>
              <a:t>Completely drop the cabin feature</a:t>
            </a:r>
          </a:p>
          <a:p>
            <a:r>
              <a:rPr lang="en-US" dirty="0"/>
              <a:t>Age </a:t>
            </a:r>
            <a:r>
              <a:rPr lang="en-US" dirty="0">
                <a:solidFill>
                  <a:srgbClr val="FF0000"/>
                </a:solidFill>
              </a:rPr>
              <a:t>missing in both Train &amp; Test</a:t>
            </a:r>
          </a:p>
          <a:p>
            <a:pPr lvl="1"/>
            <a:r>
              <a:rPr lang="en-US" dirty="0"/>
              <a:t>Fill up </a:t>
            </a:r>
          </a:p>
          <a:p>
            <a:r>
              <a:rPr lang="en-US" dirty="0"/>
              <a:t>Fare </a:t>
            </a:r>
            <a:r>
              <a:rPr lang="en-US" dirty="0">
                <a:solidFill>
                  <a:srgbClr val="FF0000"/>
                </a:solidFill>
              </a:rPr>
              <a:t>only 1 out of 418 record missing in Test</a:t>
            </a:r>
          </a:p>
          <a:p>
            <a:pPr lvl="1"/>
            <a:r>
              <a:rPr lang="en-US" dirty="0"/>
              <a:t>Is this feature useful</a:t>
            </a:r>
          </a:p>
          <a:p>
            <a:pPr lvl="1"/>
            <a:r>
              <a:rPr lang="en-US" dirty="0"/>
              <a:t>Fill it based on the mean per passenger fare by </a:t>
            </a:r>
            <a:r>
              <a:rPr lang="en-US" dirty="0" err="1"/>
              <a:t>Pclass</a:t>
            </a:r>
            <a:endParaRPr lang="en-US" dirty="0"/>
          </a:p>
          <a:p>
            <a:r>
              <a:rPr lang="en-US" dirty="0"/>
              <a:t>Embarked </a:t>
            </a:r>
            <a:r>
              <a:rPr lang="en-US" dirty="0">
                <a:solidFill>
                  <a:srgbClr val="FF0000"/>
                </a:solidFill>
              </a:rPr>
              <a:t>only 2 records out of 891 missing in Train</a:t>
            </a:r>
          </a:p>
          <a:p>
            <a:pPr lvl="1"/>
            <a:r>
              <a:rPr lang="en-US" dirty="0"/>
              <a:t>Only 2 missing, we could simply drop the two records</a:t>
            </a:r>
          </a:p>
        </p:txBody>
      </p:sp>
    </p:spTree>
    <p:extLst>
      <p:ext uri="{BB962C8B-B14F-4D97-AF65-F5344CB8AC3E}">
        <p14:creationId xmlns:p14="http://schemas.microsoft.com/office/powerpoint/2010/main" val="24596591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BE38F-AF46-CD46-A58F-17C14E2E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Dropping Cabin feature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B9671-3485-664B-BB4E-5A5B2640C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on Wiki Titanic Deck Plan</a:t>
            </a:r>
          </a:p>
          <a:p>
            <a:pPr lvl="1"/>
            <a:r>
              <a:rPr lang="en-US" dirty="0"/>
              <a:t>Strong correlation between </a:t>
            </a:r>
            <a:r>
              <a:rPr lang="en-US" dirty="0" err="1"/>
              <a:t>Pclass</a:t>
            </a:r>
            <a:r>
              <a:rPr lang="en-US" dirty="0"/>
              <a:t> and Deck/Cabin</a:t>
            </a:r>
          </a:p>
          <a:p>
            <a:pPr lvl="1"/>
            <a:r>
              <a:rPr lang="en-US" dirty="0"/>
              <a:t>Large percentage of missing</a:t>
            </a:r>
          </a:p>
          <a:p>
            <a:pPr lvl="1"/>
            <a:r>
              <a:rPr lang="en-US" dirty="0"/>
              <a:t>More noise could be introduced trying to fill the missing Cabin</a:t>
            </a:r>
          </a:p>
        </p:txBody>
      </p:sp>
    </p:spTree>
    <p:extLst>
      <p:ext uri="{BB962C8B-B14F-4D97-AF65-F5344CB8AC3E}">
        <p14:creationId xmlns:p14="http://schemas.microsoft.com/office/powerpoint/2010/main" val="33347811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026380-AE98-7441-AF93-613905F1180F}"/>
              </a:ext>
            </a:extLst>
          </p:cNvPr>
          <p:cNvSpPr/>
          <p:nvPr/>
        </p:nvSpPr>
        <p:spPr>
          <a:xfrm>
            <a:off x="326264" y="1720840"/>
            <a:ext cx="11539471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A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It was reserved exclusively for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First Class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passengers and contained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First Class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 cabins…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B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More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First Class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passenger accommodations were located here with six cabins.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C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Shelter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was the highest deck to run uninterrupted from stem to stern.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Crew cabins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were housed below the forecastle and Third Class public rooms were housed below the Poop Deck. In between were the majority of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First Class cabins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and the Second Class library.</a:t>
            </a:r>
            <a:r>
              <a:rPr lang="en-SG" baseline="30000" dirty="0">
                <a:solidFill>
                  <a:srgbClr val="0B0080"/>
                </a:solidFill>
                <a:latin typeface="Arial" panose="020B0604020202020204" pitchFamily="34" charset="0"/>
                <a:hlinkClick r:id="rId2"/>
              </a:rPr>
              <a:t>[27]</a:t>
            </a:r>
            <a:r>
              <a:rPr lang="en-SG" baseline="30000" dirty="0">
                <a:solidFill>
                  <a:srgbClr val="0B0080"/>
                </a:solidFill>
                <a:latin typeface="Arial" panose="020B0604020202020204" pitchFamily="34" charset="0"/>
                <a:hlinkClick r:id="rId3"/>
              </a:rPr>
              <a:t>[29]</a:t>
            </a:r>
            <a:endParaRPr lang="en-SG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D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Second and Third Class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passengers had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cabins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 on this deck,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E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Upper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was predominantly used for passenger accommodation for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all three classes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plus berths for cooks, seamen, stewards…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F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Middle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mainly accommodated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Second and Third Class passengers 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and several departments of the crew.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G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Lower Deck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was the lowest complete deck that 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carried passengers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, just above the waterline.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Orlop Decks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 and the </a:t>
            </a:r>
            <a:r>
              <a:rPr lang="en-SG" b="1" dirty="0">
                <a:solidFill>
                  <a:srgbClr val="222222"/>
                </a:solidFill>
                <a:latin typeface="Arial" panose="020B0604020202020204" pitchFamily="34" charset="0"/>
              </a:rPr>
              <a:t>Tank Top</a:t>
            </a:r>
            <a:r>
              <a:rPr lang="en-SG" dirty="0">
                <a:solidFill>
                  <a:srgbClr val="222222"/>
                </a:solidFill>
                <a:latin typeface="Arial" panose="020B0604020202020204" pitchFamily="34" charset="0"/>
              </a:rPr>
              <a:t> below that were on the lowest level of the ship, below the waterline. </a:t>
            </a:r>
            <a:endParaRPr lang="en-SG" b="0" i="0" dirty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D55913B-0BB9-E74E-A8DF-B9384D3FA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Dropping Cabin feature</a:t>
            </a:r>
          </a:p>
        </p:txBody>
      </p:sp>
    </p:spTree>
    <p:extLst>
      <p:ext uri="{BB962C8B-B14F-4D97-AF65-F5344CB8AC3E}">
        <p14:creationId xmlns:p14="http://schemas.microsoft.com/office/powerpoint/2010/main" val="7092272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FCDBBA-1952-994C-9C7E-43FD43FE6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198" y="365124"/>
            <a:ext cx="6387920" cy="64928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5635D1F-AAB9-FF44-BA1D-496CEC141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Dropping Cabin feature</a:t>
            </a:r>
          </a:p>
        </p:txBody>
      </p:sp>
    </p:spTree>
    <p:extLst>
      <p:ext uri="{BB962C8B-B14F-4D97-AF65-F5344CB8AC3E}">
        <p14:creationId xmlns:p14="http://schemas.microsoft.com/office/powerpoint/2010/main" val="1352993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22DCE-D198-5849-8542-590158CF8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24A66-6D9E-664A-9872-5C3EDF05F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456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8BDD5-E60E-BB4F-A3AB-469B278A4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missing </a:t>
            </a:r>
            <a:r>
              <a:rPr lang="en-US" dirty="0" err="1"/>
              <a:t>data:Age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CC41B7-BDBD-4D41-91C3-CD8F7BC29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Approach 1: Using MICE</a:t>
            </a:r>
          </a:p>
          <a:p>
            <a:r>
              <a:rPr lang="en-US" dirty="0"/>
              <a:t>Approach 2: Linear regression with top 5 most correlated features</a:t>
            </a:r>
          </a:p>
          <a:p>
            <a:pPr lvl="1"/>
            <a:r>
              <a:rPr lang="en-US" dirty="0"/>
              <a:t>R-Squared is about 40%, less than desirable</a:t>
            </a:r>
          </a:p>
          <a:p>
            <a:pPr lvl="1"/>
            <a:r>
              <a:rPr lang="en-US" dirty="0"/>
              <a:t>Plus there are negative Age value predicted</a:t>
            </a:r>
          </a:p>
          <a:p>
            <a:pPr lvl="1"/>
            <a:r>
              <a:rPr lang="en-US" dirty="0"/>
              <a:t>Not very confident in this model and eventually giving up the model</a:t>
            </a:r>
          </a:p>
          <a:p>
            <a:r>
              <a:rPr lang="en-US" dirty="0"/>
              <a:t>Approach 3: </a:t>
            </a:r>
            <a:r>
              <a:rPr lang="en-US" dirty="0" err="1"/>
              <a:t>fill.na</a:t>
            </a:r>
            <a:r>
              <a:rPr lang="en-US" dirty="0"/>
              <a:t> using Median Value</a:t>
            </a:r>
          </a:p>
          <a:p>
            <a:endParaRPr lang="en-US" dirty="0"/>
          </a:p>
          <a:p>
            <a:r>
              <a:rPr lang="en-US" dirty="0"/>
              <a:t>Categorize </a:t>
            </a:r>
          </a:p>
        </p:txBody>
      </p:sp>
    </p:spTree>
    <p:extLst>
      <p:ext uri="{BB962C8B-B14F-4D97-AF65-F5344CB8AC3E}">
        <p14:creationId xmlns:p14="http://schemas.microsoft.com/office/powerpoint/2010/main" val="25038846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66C9-A799-524B-A484-0707B0D8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missing data: Fare in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CB3DD-6188-A540-80DC-42A0B880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Age &gt; 60, </a:t>
            </a:r>
            <a:r>
              <a:rPr lang="en-US" dirty="0" err="1"/>
              <a:t>Pclass</a:t>
            </a:r>
            <a:r>
              <a:rPr lang="en-US" dirty="0"/>
              <a:t> = 3, doesn’t fit into the Crew Labor, thus fill the Fare value from the Mean of </a:t>
            </a:r>
            <a:r>
              <a:rPr lang="en-US" dirty="0" err="1"/>
              <a:t>Pclass</a:t>
            </a:r>
            <a:r>
              <a:rPr lang="en-US" dirty="0"/>
              <a:t> 3 per passenger fare</a:t>
            </a:r>
          </a:p>
        </p:txBody>
      </p:sp>
    </p:spTree>
    <p:extLst>
      <p:ext uri="{BB962C8B-B14F-4D97-AF65-F5344CB8AC3E}">
        <p14:creationId xmlns:p14="http://schemas.microsoft.com/office/powerpoint/2010/main" val="480482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BC95-C58F-324A-9D41-A7ADC4078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 Missing data: Embarked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D156FC-804F-F74F-95A6-58954A26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Doesn’t profit much from digging into it as only 2 of 891 missing</a:t>
            </a:r>
          </a:p>
          <a:p>
            <a:r>
              <a:rPr lang="en-US" dirty="0"/>
              <a:t>Use the most frequent value in all non NA records</a:t>
            </a:r>
          </a:p>
        </p:txBody>
      </p:sp>
    </p:spTree>
    <p:extLst>
      <p:ext uri="{BB962C8B-B14F-4D97-AF65-F5344CB8AC3E}">
        <p14:creationId xmlns:p14="http://schemas.microsoft.com/office/powerpoint/2010/main" val="358460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5760-5E78-584D-B8E2-4D199E6F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Generation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03170-F9A0-E74D-B500-FE66229CB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45926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Social status by Title</a:t>
            </a:r>
          </a:p>
          <a:p>
            <a:pPr lvl="1"/>
            <a:r>
              <a:rPr lang="en-US" dirty="0" err="1"/>
              <a:t>Pclass</a:t>
            </a:r>
            <a:r>
              <a:rPr lang="en-US" dirty="0"/>
              <a:t> is more on Economic status</a:t>
            </a:r>
          </a:p>
          <a:p>
            <a:r>
              <a:rPr lang="en-US" dirty="0"/>
              <a:t>New </a:t>
            </a:r>
            <a:r>
              <a:rPr lang="en-US" dirty="0" err="1"/>
              <a:t>FamilySize</a:t>
            </a:r>
            <a:r>
              <a:rPr lang="en-US" dirty="0"/>
              <a:t> feature</a:t>
            </a:r>
          </a:p>
          <a:p>
            <a:pPr lvl="1"/>
            <a:r>
              <a:rPr lang="en-US" dirty="0"/>
              <a:t>Combining sib and parch</a:t>
            </a:r>
          </a:p>
          <a:p>
            <a:pPr lvl="1"/>
            <a:r>
              <a:rPr lang="en-US" dirty="0"/>
              <a:t>Need prove strong correlation among these two</a:t>
            </a:r>
          </a:p>
          <a:p>
            <a:r>
              <a:rPr lang="en-US" dirty="0"/>
              <a:t>Per Passenger Fare</a:t>
            </a:r>
          </a:p>
          <a:p>
            <a:pPr lvl="1"/>
            <a:r>
              <a:rPr lang="en-US" dirty="0"/>
              <a:t>Fare/</a:t>
            </a:r>
            <a:r>
              <a:rPr lang="en-US" dirty="0" err="1"/>
              <a:t>FamilySize</a:t>
            </a:r>
            <a:r>
              <a:rPr lang="en-US" dirty="0"/>
              <a:t> (note family size = sib + parch Ming </a:t>
            </a:r>
            <a:r>
              <a:rPr lang="en-US" dirty="0" err="1"/>
              <a:t>Xiu</a:t>
            </a:r>
            <a:r>
              <a:rPr lang="en-US" dirty="0"/>
              <a:t> proposed above)</a:t>
            </a:r>
          </a:p>
          <a:p>
            <a:pPr lvl="1"/>
            <a:r>
              <a:rPr lang="en-US" dirty="0"/>
              <a:t>Any strong correlation between Per Passenger Fare and </a:t>
            </a:r>
            <a:r>
              <a:rPr lang="en-US" dirty="0" err="1"/>
              <a:t>Pclass</a:t>
            </a:r>
            <a:r>
              <a:rPr lang="en-US" dirty="0"/>
              <a:t>?</a:t>
            </a:r>
          </a:p>
          <a:p>
            <a:r>
              <a:rPr lang="en-US" dirty="0"/>
              <a:t>Paying No Fare</a:t>
            </a:r>
          </a:p>
          <a:p>
            <a:pPr lvl="1"/>
            <a:r>
              <a:rPr lang="en-US" dirty="0"/>
              <a:t>Is VIP, Engineer, Crew and all those who worked on the ship, based on Fare, those paying no fare are likely to fall under this category</a:t>
            </a:r>
          </a:p>
          <a:p>
            <a:pPr lvl="1"/>
            <a:r>
              <a:rPr lang="en-US" dirty="0"/>
              <a:t>Why it’s important? They know the ship better, they are more likely to help passengers which might impact their own chance of survival. </a:t>
            </a:r>
          </a:p>
        </p:txBody>
      </p:sp>
    </p:spTree>
    <p:extLst>
      <p:ext uri="{BB962C8B-B14F-4D97-AF65-F5344CB8AC3E}">
        <p14:creationId xmlns:p14="http://schemas.microsoft.com/office/powerpoint/2010/main" val="888010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66970-64BD-0C40-95BB-C1E46B79C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exploration/Feature importance: intuitive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B47C1-8AE5-3A40-8CCA-2C390667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Ming </a:t>
            </a:r>
            <a:r>
              <a:rPr lang="en-US" dirty="0" err="1"/>
              <a:t>Xiu’s</a:t>
            </a:r>
            <a:r>
              <a:rPr lang="en-US" dirty="0"/>
              <a:t> Plots on</a:t>
            </a:r>
          </a:p>
          <a:p>
            <a:pPr lvl="1"/>
            <a:r>
              <a:rPr lang="en-US" dirty="0"/>
              <a:t>Gender</a:t>
            </a:r>
          </a:p>
          <a:p>
            <a:pPr lvl="1"/>
            <a:r>
              <a:rPr lang="en-US" dirty="0"/>
              <a:t>Age</a:t>
            </a:r>
          </a:p>
          <a:p>
            <a:pPr lvl="1"/>
            <a:r>
              <a:rPr lang="en-US" dirty="0"/>
              <a:t>Social Status</a:t>
            </a:r>
          </a:p>
          <a:p>
            <a:pPr lvl="1"/>
            <a:r>
              <a:rPr lang="en-US" dirty="0"/>
              <a:t>Economic Status</a:t>
            </a:r>
          </a:p>
          <a:p>
            <a:pPr lvl="1"/>
            <a:r>
              <a:rPr lang="en-US" dirty="0"/>
              <a:t>Family Size</a:t>
            </a:r>
          </a:p>
          <a:p>
            <a:pPr lvl="1"/>
            <a:r>
              <a:rPr lang="en-US" dirty="0"/>
              <a:t>Deck/Cabin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717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AE39E-D703-114A-8633-90C8DA405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Exploration/Feature importance: non-intuitive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638985-9A0E-5447-9F2D-E9441A84C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Random forest to get Gini index for feature importance</a:t>
            </a:r>
          </a:p>
          <a:p>
            <a:r>
              <a:rPr lang="en-US" dirty="0"/>
              <a:t>Any other feature importance model to run</a:t>
            </a:r>
          </a:p>
          <a:p>
            <a:r>
              <a:rPr lang="en-US" dirty="0"/>
              <a:t>The output will be the feature importance ranking from 1~11</a:t>
            </a:r>
          </a:p>
        </p:txBody>
      </p:sp>
    </p:spTree>
    <p:extLst>
      <p:ext uri="{BB962C8B-B14F-4D97-AF65-F5344CB8AC3E}">
        <p14:creationId xmlns:p14="http://schemas.microsoft.com/office/powerpoint/2010/main" val="15383115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D1925-F9F1-1945-AC49-4F44E2583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and Comparison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7CBF1-7ADF-1749-8F42-2773963DE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9555"/>
            <a:ext cx="10515600" cy="50633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Split the train set 891 into train &amp; test (2/3, 1/3) </a:t>
            </a:r>
          </a:p>
          <a:p>
            <a:r>
              <a:rPr lang="en-US" dirty="0"/>
              <a:t>For each model/</a:t>
            </a:r>
            <a:r>
              <a:rPr lang="en-US" dirty="0" err="1"/>
              <a:t>algo</a:t>
            </a:r>
            <a:r>
              <a:rPr lang="en-US" dirty="0"/>
              <a:t> that we want to run</a:t>
            </a:r>
          </a:p>
          <a:p>
            <a:pPr lvl="1"/>
            <a:r>
              <a:rPr lang="en-US" dirty="0"/>
              <a:t>Run it with Gini index top 2 features</a:t>
            </a:r>
          </a:p>
          <a:p>
            <a:pPr lvl="1"/>
            <a:r>
              <a:rPr lang="en-US" dirty="0"/>
              <a:t>Run it with Gini index top 3 features</a:t>
            </a:r>
          </a:p>
          <a:p>
            <a:pPr lvl="1"/>
            <a:r>
              <a:rPr lang="en-US" dirty="0"/>
              <a:t>Run it with Gini index top 4 features</a:t>
            </a:r>
          </a:p>
          <a:p>
            <a:pPr lvl="1"/>
            <a:r>
              <a:rPr lang="en-US" dirty="0"/>
              <a:t>Run it with Gini index top 5 features</a:t>
            </a:r>
          </a:p>
          <a:p>
            <a:pPr lvl="1"/>
            <a:r>
              <a:rPr lang="en-US" dirty="0"/>
              <a:t>Run it with Gini index top 6 features</a:t>
            </a:r>
          </a:p>
          <a:p>
            <a:pPr lvl="1"/>
            <a:r>
              <a:rPr lang="en-US" dirty="0"/>
              <a:t>……………………………………10……………</a:t>
            </a:r>
          </a:p>
          <a:p>
            <a:r>
              <a:rPr lang="en-US" dirty="0"/>
              <a:t>For each model/</a:t>
            </a:r>
            <a:r>
              <a:rPr lang="en-US" dirty="0" err="1"/>
              <a:t>algo</a:t>
            </a:r>
            <a:r>
              <a:rPr lang="en-US" dirty="0"/>
              <a:t>, with each addition of feature</a:t>
            </a:r>
          </a:p>
          <a:p>
            <a:pPr lvl="1"/>
            <a:r>
              <a:rPr lang="en-US" dirty="0"/>
              <a:t>Compare with the best accuracy rate</a:t>
            </a:r>
          </a:p>
          <a:p>
            <a:pPr lvl="1"/>
            <a:r>
              <a:rPr lang="en-US" dirty="0"/>
              <a:t>Identify the winner</a:t>
            </a:r>
          </a:p>
          <a:p>
            <a:r>
              <a:rPr lang="en-US" dirty="0"/>
              <a:t>Of all the models/</a:t>
            </a:r>
            <a:r>
              <a:rPr lang="en-US" dirty="0" err="1"/>
              <a:t>algos</a:t>
            </a:r>
            <a:r>
              <a:rPr lang="en-US" dirty="0"/>
              <a:t>, the one with highest accuracy will be the one we submit to Kaggle</a:t>
            </a:r>
          </a:p>
          <a:p>
            <a:pPr lvl="1"/>
            <a:r>
              <a:rPr lang="en-US" dirty="0"/>
              <a:t>Note we need to include this Kaggle Score in our report.</a:t>
            </a:r>
          </a:p>
        </p:txBody>
      </p:sp>
    </p:spTree>
    <p:extLst>
      <p:ext uri="{BB962C8B-B14F-4D97-AF65-F5344CB8AC3E}">
        <p14:creationId xmlns:p14="http://schemas.microsoft.com/office/powerpoint/2010/main" val="870760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60EDE-8C02-9049-B330-430212E1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Exploration and Missing Data Handling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15C940-4BF4-124F-8F2B-E27FC3983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9488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1361-DB1E-1A42-ABA2-8EC740A0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Transformation</a:t>
            </a:r>
          </a:p>
        </p:txBody>
      </p:sp>
    </p:spTree>
    <p:extLst>
      <p:ext uri="{BB962C8B-B14F-4D97-AF65-F5344CB8AC3E}">
        <p14:creationId xmlns:p14="http://schemas.microsoft.com/office/powerpoint/2010/main" val="7121001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1361-DB1E-1A42-ABA2-8EC740A07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Feature Generation</a:t>
            </a:r>
          </a:p>
          <a:p>
            <a:pPr lvl="1"/>
            <a:r>
              <a:rPr lang="en-US" dirty="0" err="1"/>
              <a:t>PerPassengerFare</a:t>
            </a:r>
            <a:endParaRPr lang="en-US" dirty="0"/>
          </a:p>
          <a:p>
            <a:pPr lvl="1"/>
            <a:r>
              <a:rPr lang="en-US" dirty="0" err="1"/>
              <a:t>PayNoFare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746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To Evaluate the feature importance, we have adopted the following two approaches to rank the features,</a:t>
            </a:r>
          </a:p>
          <a:p>
            <a:pPr lvl="1"/>
            <a:r>
              <a:rPr lang="en-US" dirty="0" err="1"/>
              <a:t>RandomForest</a:t>
            </a:r>
            <a:endParaRPr lang="en-US" dirty="0"/>
          </a:p>
          <a:p>
            <a:pPr lvl="1"/>
            <a:r>
              <a:rPr lang="en-US" dirty="0"/>
              <a:t>Boruta</a:t>
            </a:r>
          </a:p>
        </p:txBody>
      </p:sp>
    </p:spTree>
    <p:extLst>
      <p:ext uri="{BB962C8B-B14F-4D97-AF65-F5344CB8AC3E}">
        <p14:creationId xmlns:p14="http://schemas.microsoft.com/office/powerpoint/2010/main" val="23714828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RandomForest</a:t>
            </a:r>
            <a:r>
              <a:rPr lang="en-US" dirty="0"/>
              <a:t> (top 6)</a:t>
            </a:r>
          </a:p>
          <a:p>
            <a:pPr lvl="1"/>
            <a:r>
              <a:rPr lang="en-US" dirty="0" err="1"/>
              <a:t>Pclass</a:t>
            </a:r>
            <a:endParaRPr lang="en-US" dirty="0"/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 err="1"/>
              <a:t>PerPassengerFare</a:t>
            </a:r>
            <a:endParaRPr lang="en-US" dirty="0"/>
          </a:p>
          <a:p>
            <a:pPr lvl="1"/>
            <a:r>
              <a:rPr lang="en-US" dirty="0"/>
              <a:t>Sex</a:t>
            </a:r>
          </a:p>
          <a:p>
            <a:pPr lvl="1"/>
            <a:r>
              <a:rPr lang="en-US" dirty="0" err="1"/>
              <a:t>AgeGroup</a:t>
            </a:r>
            <a:endParaRPr lang="en-US" dirty="0"/>
          </a:p>
          <a:p>
            <a:pPr lvl="1"/>
            <a:r>
              <a:rPr lang="en-US" dirty="0"/>
              <a:t>Cabin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87C3-E3CC-794E-A2DA-05E692BF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967" y="1825625"/>
            <a:ext cx="6259649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40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Boruta (top 6)</a:t>
            </a:r>
          </a:p>
          <a:p>
            <a:pPr lvl="1"/>
            <a:r>
              <a:rPr lang="en-US" dirty="0"/>
              <a:t>Set</a:t>
            </a:r>
          </a:p>
          <a:p>
            <a:pPr lvl="1"/>
            <a:r>
              <a:rPr lang="en-US" dirty="0" err="1"/>
              <a:t>Pclass</a:t>
            </a:r>
            <a:endParaRPr lang="en-US" dirty="0"/>
          </a:p>
          <a:p>
            <a:pPr lvl="1"/>
            <a:r>
              <a:rPr lang="en-US" dirty="0"/>
              <a:t>Title</a:t>
            </a:r>
          </a:p>
          <a:p>
            <a:pPr lvl="1"/>
            <a:r>
              <a:rPr lang="en-US" dirty="0" err="1"/>
              <a:t>PerPassengerFare</a:t>
            </a:r>
            <a:endParaRPr lang="en-US" dirty="0"/>
          </a:p>
          <a:p>
            <a:pPr lvl="1"/>
            <a:r>
              <a:rPr lang="en-US" dirty="0" err="1"/>
              <a:t>SocialClass</a:t>
            </a:r>
            <a:endParaRPr lang="en-US" dirty="0"/>
          </a:p>
          <a:p>
            <a:pPr lvl="1"/>
            <a:r>
              <a:rPr lang="en-US" dirty="0" err="1"/>
              <a:t>FamilySize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AD972-6A2C-F343-8F60-38BF8086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04" y="1485106"/>
            <a:ext cx="6471180" cy="503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637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Model Training, Prediction and Evaluation</a:t>
            </a:r>
            <a:br>
              <a:rPr lang="en-US" dirty="0"/>
            </a:br>
            <a:r>
              <a:rPr lang="en-US" dirty="0"/>
              <a:t>-Naïve Bayes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92675"/>
          </a:xfrm>
        </p:spPr>
        <p:txBody>
          <a:bodyPr/>
          <a:lstStyle/>
          <a:p>
            <a:r>
              <a:rPr lang="en-US" dirty="0"/>
              <a:t>Features</a:t>
            </a:r>
          </a:p>
          <a:p>
            <a:pPr lvl="1"/>
            <a:r>
              <a:rPr lang="en-US" dirty="0"/>
              <a:t>All 10 features</a:t>
            </a:r>
          </a:p>
          <a:p>
            <a:r>
              <a:rPr lang="en-US" dirty="0"/>
              <a:t>Training</a:t>
            </a:r>
          </a:p>
          <a:p>
            <a:pPr lvl="1"/>
            <a:r>
              <a:rPr lang="en-US" dirty="0"/>
              <a:t>Training 2/3 and Test 1/3, roughly</a:t>
            </a:r>
          </a:p>
          <a:p>
            <a:pPr lvl="2"/>
            <a:r>
              <a:rPr lang="en-US" dirty="0" err="1"/>
              <a:t>Train_Train</a:t>
            </a:r>
            <a:r>
              <a:rPr lang="en-US" dirty="0"/>
              <a:t> &lt;- </a:t>
            </a:r>
            <a:r>
              <a:rPr lang="en-US" dirty="0" err="1"/>
              <a:t>Train_Data</a:t>
            </a:r>
            <a:r>
              <a:rPr lang="en-US" dirty="0"/>
              <a:t>[1:599,]</a:t>
            </a:r>
          </a:p>
          <a:p>
            <a:pPr lvl="2"/>
            <a:r>
              <a:rPr lang="en-US" dirty="0" err="1"/>
              <a:t>Train_Test</a:t>
            </a:r>
            <a:r>
              <a:rPr lang="en-US" dirty="0"/>
              <a:t> &lt;- </a:t>
            </a:r>
            <a:r>
              <a:rPr lang="en-US" dirty="0" err="1"/>
              <a:t>Train_Data</a:t>
            </a:r>
            <a:r>
              <a:rPr lang="en-US" dirty="0"/>
              <a:t>[600:891,]</a:t>
            </a:r>
          </a:p>
          <a:p>
            <a:pPr lvl="1"/>
            <a:r>
              <a:rPr lang="en-US" dirty="0"/>
              <a:t>Model trained with Laplace smoothing</a:t>
            </a:r>
          </a:p>
          <a:p>
            <a:pPr lvl="2"/>
            <a:r>
              <a:rPr lang="en-US" dirty="0" err="1"/>
              <a:t>survival_classifier</a:t>
            </a:r>
            <a:r>
              <a:rPr lang="en-US" dirty="0"/>
              <a:t> &lt;- </a:t>
            </a:r>
            <a:r>
              <a:rPr lang="en-US" dirty="0" err="1"/>
              <a:t>naiveBayes</a:t>
            </a:r>
            <a:r>
              <a:rPr lang="en-US" dirty="0"/>
              <a:t>(</a:t>
            </a:r>
            <a:r>
              <a:rPr lang="en-US" dirty="0" err="1"/>
              <a:t>Train_Train</a:t>
            </a:r>
            <a:r>
              <a:rPr lang="en-US" dirty="0"/>
              <a:t>, </a:t>
            </a:r>
            <a:r>
              <a:rPr lang="en-US" dirty="0" err="1"/>
              <a:t>Train_Train$Survived</a:t>
            </a:r>
            <a:r>
              <a:rPr lang="en-US" dirty="0"/>
              <a:t>, </a:t>
            </a:r>
            <a:r>
              <a:rPr lang="en-US" dirty="0" err="1"/>
              <a:t>laplace</a:t>
            </a:r>
            <a:r>
              <a:rPr lang="en-US" dirty="0"/>
              <a:t> = 1)</a:t>
            </a:r>
          </a:p>
        </p:txBody>
      </p:sp>
    </p:spTree>
    <p:extLst>
      <p:ext uri="{BB962C8B-B14F-4D97-AF65-F5344CB8AC3E}">
        <p14:creationId xmlns:p14="http://schemas.microsoft.com/office/powerpoint/2010/main" val="381295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1578</TotalTime>
  <Words>1044</Words>
  <Application>Microsoft Macintosh PowerPoint</Application>
  <PresentationFormat>Widescreen</PresentationFormat>
  <Paragraphs>217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inherit</vt:lpstr>
      <vt:lpstr>Arial</vt:lpstr>
      <vt:lpstr>Calibri</vt:lpstr>
      <vt:lpstr>Calibri Light</vt:lpstr>
      <vt:lpstr>Office Theme</vt:lpstr>
      <vt:lpstr>PowerPoint Presentation</vt:lpstr>
      <vt:lpstr>Data Description</vt:lpstr>
      <vt:lpstr>Data Exploration and Missing Data Handling</vt:lpstr>
      <vt:lpstr>Feature Engineering:</vt:lpstr>
      <vt:lpstr>Feature Engineering:</vt:lpstr>
      <vt:lpstr>Feature Engineering</vt:lpstr>
      <vt:lpstr>Feature Engineering</vt:lpstr>
      <vt:lpstr>Feature Engineering</vt:lpstr>
      <vt:lpstr>Model Training, Prediction and Evaluation -Naïve Bayes Classification</vt:lpstr>
      <vt:lpstr>Model Training, Prediction and Evaluation -Naïve Bayes Classification</vt:lpstr>
      <vt:lpstr>Model Training, Prediction and Evaluation -Neural Network</vt:lpstr>
      <vt:lpstr>Model Training, Prediction and Evaluation -Neural Network</vt:lpstr>
      <vt:lpstr>Problem Statement &amp; Data Description</vt:lpstr>
      <vt:lpstr>Problem Statement &amp; Data Description</vt:lpstr>
      <vt:lpstr>Problem Statement &amp; Data Description</vt:lpstr>
      <vt:lpstr>Missing data handling: Cabin &amp; Age &amp; Fare &amp; Embarkation</vt:lpstr>
      <vt:lpstr>Dropping Cabin feature</vt:lpstr>
      <vt:lpstr>Dropping Cabin feature</vt:lpstr>
      <vt:lpstr>Dropping Cabin feature</vt:lpstr>
      <vt:lpstr>Fill missing data:Age</vt:lpstr>
      <vt:lpstr>Fill missing data: Fare in Test</vt:lpstr>
      <vt:lpstr>Fill Missing data: Embarked</vt:lpstr>
      <vt:lpstr>Feature Generation</vt:lpstr>
      <vt:lpstr>Data exploration/Feature importance: intuitive approach</vt:lpstr>
      <vt:lpstr>Data Exploration/Feature importance: non-intuitive approach</vt:lpstr>
      <vt:lpstr>Modeling and Comparison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#LI FENGZHI#</dc:creator>
  <cp:lastModifiedBy>#LI FENGZHI#</cp:lastModifiedBy>
  <cp:revision>61</cp:revision>
  <dcterms:created xsi:type="dcterms:W3CDTF">2019-08-18T01:57:53Z</dcterms:created>
  <dcterms:modified xsi:type="dcterms:W3CDTF">2019-09-01T03:38:50Z</dcterms:modified>
</cp:coreProperties>
</file>